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6858000" cy="9144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charset="0"/>
        <a:ea typeface="MS PGothic" pitchFamily="34" charset="-128"/>
        <a:cs typeface="+mn-cs"/>
      </a:defRPr>
    </a:lvl1pPr>
    <a:lvl2pPr marL="457200" algn="l" defTabSz="457200" rtl="0" eaLnBrk="0" fontAlgn="base" hangingPunct="0">
      <a:spcBef>
        <a:spcPct val="0"/>
      </a:spcBef>
      <a:spcAft>
        <a:spcPct val="0"/>
      </a:spcAft>
      <a:defRPr kern="1200">
        <a:solidFill>
          <a:schemeClr val="tx1"/>
        </a:solidFill>
        <a:latin typeface="Arial" charset="0"/>
        <a:ea typeface="MS PGothic" pitchFamily="34" charset="-128"/>
        <a:cs typeface="+mn-cs"/>
      </a:defRPr>
    </a:lvl2pPr>
    <a:lvl3pPr marL="914400" algn="l" defTabSz="457200" rtl="0" eaLnBrk="0" fontAlgn="base" hangingPunct="0">
      <a:spcBef>
        <a:spcPct val="0"/>
      </a:spcBef>
      <a:spcAft>
        <a:spcPct val="0"/>
      </a:spcAft>
      <a:defRPr kern="1200">
        <a:solidFill>
          <a:schemeClr val="tx1"/>
        </a:solidFill>
        <a:latin typeface="Arial" charset="0"/>
        <a:ea typeface="MS PGothic" pitchFamily="34" charset="-128"/>
        <a:cs typeface="+mn-cs"/>
      </a:defRPr>
    </a:lvl3pPr>
    <a:lvl4pPr marL="1371600" algn="l" defTabSz="457200" rtl="0" eaLnBrk="0" fontAlgn="base" hangingPunct="0">
      <a:spcBef>
        <a:spcPct val="0"/>
      </a:spcBef>
      <a:spcAft>
        <a:spcPct val="0"/>
      </a:spcAft>
      <a:defRPr kern="1200">
        <a:solidFill>
          <a:schemeClr val="tx1"/>
        </a:solidFill>
        <a:latin typeface="Arial" charset="0"/>
        <a:ea typeface="MS PGothic" pitchFamily="34" charset="-128"/>
        <a:cs typeface="+mn-cs"/>
      </a:defRPr>
    </a:lvl4pPr>
    <a:lvl5pPr marL="1828800" algn="l" defTabSz="457200" rtl="0" eaLnBrk="0" fontAlgn="base" hangingPunct="0">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gtong" initials="y"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snapToObjects="1">
      <p:cViewPr>
        <p:scale>
          <a:sx n="100" d="100"/>
          <a:sy n="100" d="100"/>
        </p:scale>
        <p:origin x="-1384" y="91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commentAuthors" Target="commentAuthors.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AEBD6E9-43B7-4AB2-8636-40683040FCCA}" type="datetimeFigureOut">
              <a:rPr lang="en-US"/>
              <a:pPr>
                <a:defRPr/>
              </a:pPr>
              <a:t>6/29/15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5EB831D-2437-4933-879D-289854AF6D2F}" type="slidenum">
              <a:rPr lang="en-US"/>
              <a:pPr>
                <a:defRPr/>
              </a:pPr>
              <a:t>‹#›</a:t>
            </a:fld>
            <a:endParaRPr lang="en-US"/>
          </a:p>
        </p:txBody>
      </p:sp>
    </p:spTree>
    <p:extLst>
      <p:ext uri="{BB962C8B-B14F-4D97-AF65-F5344CB8AC3E}">
        <p14:creationId xmlns:p14="http://schemas.microsoft.com/office/powerpoint/2010/main" val="1495097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6C5EA67-EFCF-4A23-B028-2EE0566F88E1}" type="datetimeFigureOut">
              <a:rPr lang="en-US"/>
              <a:pPr>
                <a:defRPr/>
              </a:pPr>
              <a:t>6/29/15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895434F-D3FD-4B64-A839-92F4715EE08E}" type="slidenum">
              <a:rPr lang="en-US"/>
              <a:pPr>
                <a:defRPr/>
              </a:pPr>
              <a:t>‹#›</a:t>
            </a:fld>
            <a:endParaRPr lang="en-US"/>
          </a:p>
        </p:txBody>
      </p:sp>
    </p:spTree>
    <p:extLst>
      <p:ext uri="{BB962C8B-B14F-4D97-AF65-F5344CB8AC3E}">
        <p14:creationId xmlns:p14="http://schemas.microsoft.com/office/powerpoint/2010/main" val="4240850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A28BB60-2C97-4891-9E3C-A844AA1F576E}" type="datetimeFigureOut">
              <a:rPr lang="en-US"/>
              <a:pPr>
                <a:defRPr/>
              </a:pPr>
              <a:t>6/29/15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2A14EEB-1820-4B96-A3C6-29098D319F59}" type="slidenum">
              <a:rPr lang="en-US"/>
              <a:pPr>
                <a:defRPr/>
              </a:pPr>
              <a:t>‹#›</a:t>
            </a:fld>
            <a:endParaRPr lang="en-US"/>
          </a:p>
        </p:txBody>
      </p:sp>
    </p:spTree>
    <p:extLst>
      <p:ext uri="{BB962C8B-B14F-4D97-AF65-F5344CB8AC3E}">
        <p14:creationId xmlns:p14="http://schemas.microsoft.com/office/powerpoint/2010/main" val="192536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A006281-0CC3-471B-B1F0-D3A895196F13}" type="datetimeFigureOut">
              <a:rPr lang="en-US"/>
              <a:pPr>
                <a:defRPr/>
              </a:pPr>
              <a:t>6/29/15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15B077C-F6C8-4D1D-B653-2856D7105048}" type="slidenum">
              <a:rPr lang="en-US"/>
              <a:pPr>
                <a:defRPr/>
              </a:pPr>
              <a:t>‹#›</a:t>
            </a:fld>
            <a:endParaRPr lang="en-US"/>
          </a:p>
        </p:txBody>
      </p:sp>
    </p:spTree>
    <p:extLst>
      <p:ext uri="{BB962C8B-B14F-4D97-AF65-F5344CB8AC3E}">
        <p14:creationId xmlns:p14="http://schemas.microsoft.com/office/powerpoint/2010/main" val="2359144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59ECC64-A5A0-4121-9148-678210709A58}" type="datetimeFigureOut">
              <a:rPr lang="en-US"/>
              <a:pPr>
                <a:defRPr/>
              </a:pPr>
              <a:t>6/29/15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58FFA91-4634-458F-B48A-732E08682EFC}" type="slidenum">
              <a:rPr lang="en-US"/>
              <a:pPr>
                <a:defRPr/>
              </a:pPr>
              <a:t>‹#›</a:t>
            </a:fld>
            <a:endParaRPr lang="en-US"/>
          </a:p>
        </p:txBody>
      </p:sp>
    </p:spTree>
    <p:extLst>
      <p:ext uri="{BB962C8B-B14F-4D97-AF65-F5344CB8AC3E}">
        <p14:creationId xmlns:p14="http://schemas.microsoft.com/office/powerpoint/2010/main" val="528479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9DD03EF-BFB0-4CA5-8523-CFA1919C5D3F}" type="datetimeFigureOut">
              <a:rPr lang="en-US"/>
              <a:pPr>
                <a:defRPr/>
              </a:pPr>
              <a:t>6/29/15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DD9D273-2013-4CB1-9D5E-75D616D95DA2}" type="slidenum">
              <a:rPr lang="en-US"/>
              <a:pPr>
                <a:defRPr/>
              </a:pPr>
              <a:t>‹#›</a:t>
            </a:fld>
            <a:endParaRPr lang="en-US"/>
          </a:p>
        </p:txBody>
      </p:sp>
    </p:spTree>
    <p:extLst>
      <p:ext uri="{BB962C8B-B14F-4D97-AF65-F5344CB8AC3E}">
        <p14:creationId xmlns:p14="http://schemas.microsoft.com/office/powerpoint/2010/main" val="590798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FA44077-9930-47D5-8379-5F8BE31376A1}" type="datetimeFigureOut">
              <a:rPr lang="en-US"/>
              <a:pPr>
                <a:defRPr/>
              </a:pPr>
              <a:t>6/29/15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48426E9-3052-48B9-8067-D9F6210B301F}" type="slidenum">
              <a:rPr lang="en-US"/>
              <a:pPr>
                <a:defRPr/>
              </a:pPr>
              <a:t>‹#›</a:t>
            </a:fld>
            <a:endParaRPr lang="en-US"/>
          </a:p>
        </p:txBody>
      </p:sp>
    </p:spTree>
    <p:extLst>
      <p:ext uri="{BB962C8B-B14F-4D97-AF65-F5344CB8AC3E}">
        <p14:creationId xmlns:p14="http://schemas.microsoft.com/office/powerpoint/2010/main" val="3176179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3FCE56E-AA7F-49DD-A103-59E6E6374589}" type="datetimeFigureOut">
              <a:rPr lang="en-US"/>
              <a:pPr>
                <a:defRPr/>
              </a:pPr>
              <a:t>6/29/15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3F16076-C74E-4F58-BDA0-4D1473C6E51A}" type="slidenum">
              <a:rPr lang="en-US"/>
              <a:pPr>
                <a:defRPr/>
              </a:pPr>
              <a:t>‹#›</a:t>
            </a:fld>
            <a:endParaRPr lang="en-US"/>
          </a:p>
        </p:txBody>
      </p:sp>
    </p:spTree>
    <p:extLst>
      <p:ext uri="{BB962C8B-B14F-4D97-AF65-F5344CB8AC3E}">
        <p14:creationId xmlns:p14="http://schemas.microsoft.com/office/powerpoint/2010/main" val="733739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386675C-62BE-4B5B-A137-F528BC39A28D}" type="datetimeFigureOut">
              <a:rPr lang="en-US"/>
              <a:pPr>
                <a:defRPr/>
              </a:pPr>
              <a:t>6/29/15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976B60E-C699-441F-9474-B050B2F32DFA}" type="slidenum">
              <a:rPr lang="en-US"/>
              <a:pPr>
                <a:defRPr/>
              </a:pPr>
              <a:t>‹#›</a:t>
            </a:fld>
            <a:endParaRPr lang="en-US"/>
          </a:p>
        </p:txBody>
      </p:sp>
    </p:spTree>
    <p:extLst>
      <p:ext uri="{BB962C8B-B14F-4D97-AF65-F5344CB8AC3E}">
        <p14:creationId xmlns:p14="http://schemas.microsoft.com/office/powerpoint/2010/main" val="4145314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C67493D-D7F0-4F6D-8B77-279861E57D5E}" type="datetimeFigureOut">
              <a:rPr lang="en-US"/>
              <a:pPr>
                <a:defRPr/>
              </a:pPr>
              <a:t>6/29/15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8E5CA8F-D485-4A99-AD82-457200DD2BEA}" type="slidenum">
              <a:rPr lang="en-US"/>
              <a:pPr>
                <a:defRPr/>
              </a:pPr>
              <a:t>‹#›</a:t>
            </a:fld>
            <a:endParaRPr lang="en-US"/>
          </a:p>
        </p:txBody>
      </p:sp>
    </p:spTree>
    <p:extLst>
      <p:ext uri="{BB962C8B-B14F-4D97-AF65-F5344CB8AC3E}">
        <p14:creationId xmlns:p14="http://schemas.microsoft.com/office/powerpoint/2010/main" val="786162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7457406-0EE7-4A3F-997D-7D95DA66793D}" type="datetimeFigureOut">
              <a:rPr lang="en-US"/>
              <a:pPr>
                <a:defRPr/>
              </a:pPr>
              <a:t>6/29/15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07BEFD3-67DB-44B7-BA33-9906E9B2EFB2}" type="slidenum">
              <a:rPr lang="en-US"/>
              <a:pPr>
                <a:defRPr/>
              </a:pPr>
              <a:t>‹#›</a:t>
            </a:fld>
            <a:endParaRPr lang="en-US"/>
          </a:p>
        </p:txBody>
      </p:sp>
    </p:spTree>
    <p:extLst>
      <p:ext uri="{BB962C8B-B14F-4D97-AF65-F5344CB8AC3E}">
        <p14:creationId xmlns:p14="http://schemas.microsoft.com/office/powerpoint/2010/main" val="386191817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66713"/>
            <a:ext cx="6172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42900" y="2133600"/>
            <a:ext cx="6172200" cy="603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342900" y="8475663"/>
            <a:ext cx="1600200" cy="48577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latin typeface="Calibri" pitchFamily="34" charset="0"/>
              </a:defRPr>
            </a:lvl1pPr>
          </a:lstStyle>
          <a:p>
            <a:pPr>
              <a:defRPr/>
            </a:pPr>
            <a:fld id="{03248FB9-5350-42CD-AD16-9BCC0F96AA90}" type="datetimeFigureOut">
              <a:rPr lang="en-US"/>
              <a:pPr>
                <a:defRPr/>
              </a:pPr>
              <a:t>6/29/15</a:t>
            </a:fld>
            <a:endParaRPr lang="en-US"/>
          </a:p>
        </p:txBody>
      </p:sp>
      <p:sp>
        <p:nvSpPr>
          <p:cNvPr id="5" name="Footer Placeholder 4"/>
          <p:cNvSpPr>
            <a:spLocks noGrp="1"/>
          </p:cNvSpPr>
          <p:nvPr>
            <p:ph type="ftr" sz="quarter" idx="3"/>
          </p:nvPr>
        </p:nvSpPr>
        <p:spPr>
          <a:xfrm>
            <a:off x="2343150" y="8475663"/>
            <a:ext cx="2171700" cy="48577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smtClean="0">
                <a:solidFill>
                  <a:srgbClr val="898989"/>
                </a:solidFill>
                <a:latin typeface="Calibri" pitchFamily="34" charset="0"/>
              </a:defRPr>
            </a:lvl1pPr>
          </a:lstStyle>
          <a:p>
            <a:pPr>
              <a:defRPr/>
            </a:pPr>
            <a:endParaRPr lang="en-US"/>
          </a:p>
        </p:txBody>
      </p:sp>
      <p:sp>
        <p:nvSpPr>
          <p:cNvPr id="6" name="Slide Number Placeholder 5"/>
          <p:cNvSpPr>
            <a:spLocks noGrp="1"/>
          </p:cNvSpPr>
          <p:nvPr>
            <p:ph type="sldNum" sz="quarter" idx="4"/>
          </p:nvPr>
        </p:nvSpPr>
        <p:spPr>
          <a:xfrm>
            <a:off x="4914900" y="8475663"/>
            <a:ext cx="1600200" cy="48577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itchFamily="34" charset="0"/>
              </a:defRPr>
            </a:lvl1pPr>
          </a:lstStyle>
          <a:p>
            <a:pPr>
              <a:defRPr/>
            </a:pPr>
            <a:fld id="{6D186DDA-5042-4C66-A8D8-CB705920403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MS PGothic"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MS PGothic"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MS PGothic"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MS PGothic"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MS PGothic"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anose="020B0600070205080204" pitchFamily="34" charset="-128"/>
          <a:cs typeface="MS PGothic"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anose="020B0600070205080204" pitchFamily="34" charset="-128"/>
          <a:cs typeface="MS PGothic" charset="0"/>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anose="020B0600070205080204" pitchFamily="34" charset="-128"/>
          <a:cs typeface="MS PGothic" charset="0"/>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anose="020B0600070205080204" pitchFamily="34" charset="-128"/>
          <a:cs typeface="MS PGothic"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anose="020B0600070205080204"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emf"/><Relationship Id="rId1" Type="http://schemas.openxmlformats.org/officeDocument/2006/relationships/slideLayout" Target="../slideLayouts/slideLayout1.xml"/><Relationship Id="rId2"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4" descr="ppt 拷贝"/>
          <p:cNvPicPr>
            <a:picLocks noChangeAspect="1" noChangeArrowheads="1"/>
          </p:cNvPicPr>
          <p:nvPr/>
        </p:nvPicPr>
        <p:blipFill>
          <a:blip r:embed="rId2">
            <a:extLst>
              <a:ext uri="{28A0092B-C50C-407E-A947-70E740481C1C}">
                <a14:useLocalDpi xmlns:a14="http://schemas.microsoft.com/office/drawing/2010/main" val="0"/>
              </a:ext>
            </a:extLst>
          </a:blip>
          <a:srcRect l="39999" t="83333" r="39166"/>
          <a:stretch>
            <a:fillRect/>
          </a:stretch>
        </p:blipFill>
        <p:spPr bwMode="auto">
          <a:xfrm>
            <a:off x="47625" y="-9525"/>
            <a:ext cx="1598613"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itle 1"/>
          <p:cNvSpPr>
            <a:spLocks noGrp="1"/>
          </p:cNvSpPr>
          <p:nvPr>
            <p:ph type="ctrTitle"/>
          </p:nvPr>
        </p:nvSpPr>
        <p:spPr>
          <a:xfrm>
            <a:off x="400050" y="455613"/>
            <a:ext cx="6457950" cy="1619250"/>
          </a:xfrm>
        </p:spPr>
        <p:txBody>
          <a:bodyPr/>
          <a:lstStyle/>
          <a:p>
            <a:pPr eaLnBrk="1" hangingPunct="1"/>
            <a:r>
              <a:rPr lang="en-US" sz="1600" b="1" dirty="0" smtClean="0"/>
              <a:t>U.S. Chinese Anti-Cancer Association (USCACA</a:t>
            </a:r>
            <a:r>
              <a:rPr lang="zh-CN" altLang="en-US" sz="1600" b="1" dirty="0" smtClean="0">
                <a:ea typeface="SimSun" pitchFamily="2" charset="-122"/>
              </a:rPr>
              <a:t>美中抗癌协会</a:t>
            </a:r>
            <a:r>
              <a:rPr lang="en-US" altLang="ja-JP" sz="1600" b="1" dirty="0" smtClean="0"/>
              <a:t>)-</a:t>
            </a:r>
            <a:br>
              <a:rPr lang="en-US" altLang="ja-JP" sz="1600" b="1" dirty="0" smtClean="0"/>
            </a:br>
            <a:r>
              <a:rPr lang="en-US" altLang="ja-JP" sz="1600" b="1" dirty="0" smtClean="0"/>
              <a:t>Asia Fund for Cancer Research (AFCR, </a:t>
            </a:r>
            <a:r>
              <a:rPr lang="zh-CN" altLang="en-US" sz="1600" b="1" dirty="0" smtClean="0">
                <a:ea typeface="SimSun" pitchFamily="2" charset="-122"/>
              </a:rPr>
              <a:t>亚州癌症研究基金会</a:t>
            </a:r>
            <a:r>
              <a:rPr lang="en-US" altLang="zh-CN" sz="1600" b="1" dirty="0" smtClean="0">
                <a:ea typeface="SimSun" pitchFamily="2" charset="-122"/>
              </a:rPr>
              <a:t>)</a:t>
            </a:r>
            <a:br>
              <a:rPr lang="en-US" altLang="zh-CN" sz="1600" b="1" dirty="0" smtClean="0">
                <a:ea typeface="SimSun" pitchFamily="2" charset="-122"/>
              </a:rPr>
            </a:br>
            <a:r>
              <a:rPr lang="en-US" altLang="zh-CN" sz="1600" b="1" dirty="0" smtClean="0">
                <a:ea typeface="SimSun" pitchFamily="2" charset="-122"/>
              </a:rPr>
              <a:t>2015 </a:t>
            </a:r>
            <a:r>
              <a:rPr lang="en-US" altLang="ja-JP" sz="1600" b="1" dirty="0" smtClean="0"/>
              <a:t>Scholar </a:t>
            </a:r>
            <a:r>
              <a:rPr lang="en-US" altLang="ja-JP" sz="1600" b="1" dirty="0" smtClean="0"/>
              <a:t>Awards</a:t>
            </a:r>
            <a:endParaRPr lang="en-US" sz="1600" b="1" strike="sngStrike" dirty="0" smtClean="0"/>
          </a:p>
        </p:txBody>
      </p:sp>
      <p:pic>
        <p:nvPicPr>
          <p:cNvPr id="2052" name="Picture 7" descr="bla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4238" y="4567238"/>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9" descr="bla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4238" y="4567238"/>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11" descr="bla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4238" y="4567238"/>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13" descr="bla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4238" y="4567238"/>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Subtitle 2"/>
          <p:cNvSpPr>
            <a:spLocks noGrp="1"/>
          </p:cNvSpPr>
          <p:nvPr>
            <p:ph type="subTitle" idx="1"/>
          </p:nvPr>
        </p:nvSpPr>
        <p:spPr>
          <a:xfrm>
            <a:off x="280988" y="1836738"/>
            <a:ext cx="6372225" cy="6989762"/>
          </a:xfrm>
          <a:solidFill>
            <a:schemeClr val="bg1"/>
          </a:solidFill>
        </p:spPr>
        <p:txBody>
          <a:bodyPr/>
          <a:lstStyle/>
          <a:p>
            <a:pPr eaLnBrk="1" hangingPunct="1">
              <a:lnSpc>
                <a:spcPct val="70000"/>
              </a:lnSpc>
            </a:pPr>
            <a:r>
              <a:rPr lang="en-US" sz="1400" dirty="0" smtClean="0">
                <a:solidFill>
                  <a:schemeClr val="tx1"/>
                </a:solidFill>
              </a:rPr>
              <a:t>The USCACA and AFCR are pleased to invite nominations for the USCACA-AFCR 2015 Scholar </a:t>
            </a:r>
            <a:r>
              <a:rPr lang="en-US" sz="1400" dirty="0" smtClean="0">
                <a:solidFill>
                  <a:schemeClr val="tx1"/>
                </a:solidFill>
              </a:rPr>
              <a:t>Awards.</a:t>
            </a:r>
            <a:endParaRPr lang="en-US" sz="1400" dirty="0" smtClean="0">
              <a:solidFill>
                <a:schemeClr val="tx1"/>
              </a:solidFill>
            </a:endParaRPr>
          </a:p>
          <a:p>
            <a:pPr eaLnBrk="1" hangingPunct="1">
              <a:lnSpc>
                <a:spcPct val="70000"/>
              </a:lnSpc>
            </a:pPr>
            <a:endParaRPr lang="en-US" sz="1400" dirty="0" smtClean="0">
              <a:solidFill>
                <a:schemeClr val="tx1"/>
              </a:solidFill>
            </a:endParaRPr>
          </a:p>
          <a:p>
            <a:pPr eaLnBrk="1" hangingPunct="1">
              <a:lnSpc>
                <a:spcPct val="70000"/>
              </a:lnSpc>
              <a:spcAft>
                <a:spcPts val="600"/>
              </a:spcAft>
            </a:pPr>
            <a:r>
              <a:rPr lang="en-US" sz="1400" dirty="0" smtClean="0">
                <a:solidFill>
                  <a:schemeClr val="tx1"/>
                </a:solidFill>
              </a:rPr>
              <a:t>The </a:t>
            </a:r>
            <a:r>
              <a:rPr lang="en-US" sz="1400" dirty="0" smtClean="0">
                <a:solidFill>
                  <a:schemeClr val="tx1"/>
                </a:solidFill>
              </a:rPr>
              <a:t>Awards </a:t>
            </a:r>
            <a:r>
              <a:rPr lang="en-US" sz="1400" dirty="0" smtClean="0">
                <a:solidFill>
                  <a:schemeClr val="tx1"/>
                </a:solidFill>
              </a:rPr>
              <a:t>will recognize four to five junior Chinese investigators on the basis of significant </a:t>
            </a:r>
            <a:r>
              <a:rPr lang="en-US" sz="1400" dirty="0" smtClean="0">
                <a:solidFill>
                  <a:srgbClr val="000000"/>
                </a:solidFill>
              </a:rPr>
              <a:t>contributions in </a:t>
            </a:r>
            <a:r>
              <a:rPr lang="en-US" sz="1400" b="1" dirty="0" smtClean="0">
                <a:solidFill>
                  <a:srgbClr val="000000"/>
                </a:solidFill>
              </a:rPr>
              <a:t>translational or clinical cancer research.</a:t>
            </a:r>
          </a:p>
          <a:p>
            <a:pPr eaLnBrk="1" hangingPunct="1">
              <a:lnSpc>
                <a:spcPct val="70000"/>
              </a:lnSpc>
              <a:spcAft>
                <a:spcPts val="600"/>
              </a:spcAft>
            </a:pPr>
            <a:r>
              <a:rPr lang="en-US" sz="1400" dirty="0" smtClean="0">
                <a:solidFill>
                  <a:schemeClr val="tx1"/>
                </a:solidFill>
              </a:rPr>
              <a:t>Candidacy is open to all Chinese researchers who were trained in US and subsequently returned to China  during the last two years, and are currently active in translational and clinical cancer research in China  Selection of the award</a:t>
            </a:r>
            <a:r>
              <a:rPr lang="en-US" sz="1400" strike="sngStrike" dirty="0">
                <a:solidFill>
                  <a:srgbClr val="FF0000"/>
                </a:solidFill>
              </a:rPr>
              <a:t> </a:t>
            </a:r>
            <a:r>
              <a:rPr lang="en-US" sz="1400" dirty="0" smtClean="0">
                <a:solidFill>
                  <a:schemeClr val="tx1"/>
                </a:solidFill>
              </a:rPr>
              <a:t>will be made on the basis of the candidate's meritorious </a:t>
            </a:r>
            <a:r>
              <a:rPr lang="en-US" sz="1400" dirty="0" smtClean="0">
                <a:solidFill>
                  <a:srgbClr val="000000"/>
                </a:solidFill>
              </a:rPr>
              <a:t>achievements both during training in the US and after returning to China.  The winners will receive an Award Recognition Plaque and an honorarium of $1,000 US dollars. </a:t>
            </a:r>
          </a:p>
          <a:p>
            <a:pPr eaLnBrk="1" hangingPunct="1">
              <a:lnSpc>
                <a:spcPct val="70000"/>
              </a:lnSpc>
              <a:spcAft>
                <a:spcPts val="600"/>
              </a:spcAft>
            </a:pPr>
            <a:endParaRPr lang="en-US" sz="1400" b="1" dirty="0" smtClean="0">
              <a:solidFill>
                <a:schemeClr val="tx1"/>
              </a:solidFill>
            </a:endParaRPr>
          </a:p>
          <a:p>
            <a:pPr eaLnBrk="1" hangingPunct="1">
              <a:lnSpc>
                <a:spcPts val="1375"/>
              </a:lnSpc>
            </a:pPr>
            <a:r>
              <a:rPr lang="en-US" sz="1400" dirty="0" smtClean="0">
                <a:solidFill>
                  <a:schemeClr val="tx1"/>
                </a:solidFill>
              </a:rPr>
              <a:t>The </a:t>
            </a:r>
            <a:r>
              <a:rPr lang="en-US" sz="1400" dirty="0" smtClean="0">
                <a:solidFill>
                  <a:schemeClr val="tx1"/>
                </a:solidFill>
              </a:rPr>
              <a:t>Awards </a:t>
            </a:r>
            <a:r>
              <a:rPr lang="en-US" sz="1400" dirty="0" smtClean="0">
                <a:solidFill>
                  <a:schemeClr val="tx1"/>
                </a:solidFill>
              </a:rPr>
              <a:t>will be presented in a </a:t>
            </a:r>
            <a:r>
              <a:rPr lang="en-US" sz="1400" dirty="0" smtClean="0">
                <a:solidFill>
                  <a:srgbClr val="000000"/>
                </a:solidFill>
              </a:rPr>
              <a:t>ceremony </a:t>
            </a:r>
            <a:r>
              <a:rPr lang="en-US" sz="1400" dirty="0" smtClean="0">
                <a:solidFill>
                  <a:schemeClr val="tx1"/>
                </a:solidFill>
              </a:rPr>
              <a:t>during the 4th Guangzhou International Symposium on Oncology (http://gzoenglish.sysucc.org.cn), November 5-7, 2015, Guangzhou, China.</a:t>
            </a:r>
          </a:p>
          <a:p>
            <a:pPr eaLnBrk="1" hangingPunct="1">
              <a:lnSpc>
                <a:spcPct val="70000"/>
              </a:lnSpc>
              <a:spcAft>
                <a:spcPts val="600"/>
              </a:spcAft>
            </a:pPr>
            <a:endParaRPr lang="en-US" sz="1400" dirty="0" smtClean="0">
              <a:solidFill>
                <a:srgbClr val="000000"/>
              </a:solidFill>
            </a:endParaRPr>
          </a:p>
          <a:p>
            <a:pPr eaLnBrk="1" hangingPunct="1">
              <a:lnSpc>
                <a:spcPct val="70000"/>
              </a:lnSpc>
              <a:spcAft>
                <a:spcPts val="600"/>
              </a:spcAft>
            </a:pPr>
            <a:r>
              <a:rPr lang="en-US" sz="1400" dirty="0" smtClean="0">
                <a:solidFill>
                  <a:srgbClr val="000000"/>
                </a:solidFill>
              </a:rPr>
              <a:t>Nominations may be made by either an USCACA member or nonmember and should be submitted via e-mail attachments to  Dr. Wei Zhang, the Scholarship Selection Committee of USCACA at </a:t>
            </a:r>
            <a:r>
              <a:rPr lang="en-US" sz="1400" u="sng" dirty="0" smtClean="0">
                <a:solidFill>
                  <a:srgbClr val="000000"/>
                </a:solidFill>
              </a:rPr>
              <a:t>wei.zhang1@northwestern.edu </a:t>
            </a:r>
            <a:r>
              <a:rPr lang="en-US" sz="1400" dirty="0" smtClean="0">
                <a:solidFill>
                  <a:srgbClr val="000000"/>
                </a:solidFill>
              </a:rPr>
              <a:t>no later than 12:00 midnight of September 30, 2015, US Eastern Standard Time </a:t>
            </a:r>
          </a:p>
          <a:p>
            <a:pPr eaLnBrk="1" hangingPunct="1">
              <a:lnSpc>
                <a:spcPct val="70000"/>
              </a:lnSpc>
            </a:pPr>
            <a:endParaRPr lang="en-US" sz="1400" dirty="0" smtClean="0">
              <a:solidFill>
                <a:schemeClr val="tx1"/>
              </a:solidFill>
            </a:endParaRPr>
          </a:p>
          <a:p>
            <a:pPr eaLnBrk="1" hangingPunct="1">
              <a:lnSpc>
                <a:spcPct val="70000"/>
              </a:lnSpc>
            </a:pPr>
            <a:r>
              <a:rPr lang="en-US" sz="1400" dirty="0" smtClean="0">
                <a:solidFill>
                  <a:schemeClr val="tx1"/>
                </a:solidFill>
              </a:rPr>
              <a:t>The following materials must be submitted:</a:t>
            </a:r>
          </a:p>
          <a:p>
            <a:pPr algn="l" eaLnBrk="1" hangingPunct="1">
              <a:lnSpc>
                <a:spcPct val="70000"/>
              </a:lnSpc>
              <a:buFont typeface="Arial" charset="0"/>
              <a:buAutoNum type="arabicPeriod"/>
            </a:pPr>
            <a:r>
              <a:rPr lang="en-US" sz="1400" dirty="0" smtClean="0">
                <a:solidFill>
                  <a:schemeClr val="tx1"/>
                </a:solidFill>
              </a:rPr>
              <a:t> </a:t>
            </a:r>
            <a:r>
              <a:rPr lang="en-US" sz="1400" dirty="0" smtClean="0">
                <a:solidFill>
                  <a:schemeClr val="tx1"/>
                </a:solidFill>
              </a:rPr>
              <a:t>A nomination </a:t>
            </a:r>
            <a:r>
              <a:rPr lang="en-US" sz="1400" dirty="0">
                <a:solidFill>
                  <a:schemeClr val="tx1"/>
                </a:solidFill>
              </a:rPr>
              <a:t>l</a:t>
            </a:r>
            <a:r>
              <a:rPr lang="en-US" sz="1400" dirty="0" smtClean="0">
                <a:solidFill>
                  <a:schemeClr val="tx1"/>
                </a:solidFill>
              </a:rPr>
              <a:t>etter </a:t>
            </a:r>
            <a:r>
              <a:rPr lang="en-US" sz="1400" dirty="0" smtClean="0">
                <a:solidFill>
                  <a:schemeClr val="tx1"/>
                </a:solidFill>
              </a:rPr>
              <a:t>addressed to the Selection Committee,</a:t>
            </a:r>
            <a:r>
              <a:rPr lang="en-US" sz="1400" dirty="0" smtClean="0">
                <a:solidFill>
                  <a:srgbClr val="FF0000"/>
                </a:solidFill>
              </a:rPr>
              <a:t> </a:t>
            </a:r>
            <a:r>
              <a:rPr lang="en-US" sz="1400" dirty="0" smtClean="0">
                <a:solidFill>
                  <a:schemeClr val="tx1"/>
                </a:solidFill>
              </a:rPr>
              <a:t>concisely </a:t>
            </a:r>
          </a:p>
          <a:p>
            <a:pPr algn="l" eaLnBrk="1" hangingPunct="1">
              <a:lnSpc>
                <a:spcPct val="70000"/>
              </a:lnSpc>
            </a:pPr>
            <a:r>
              <a:rPr lang="en-US" sz="1400" dirty="0">
                <a:solidFill>
                  <a:schemeClr val="tx1"/>
                </a:solidFill>
              </a:rPr>
              <a:t> </a:t>
            </a:r>
            <a:r>
              <a:rPr lang="en-US" sz="1400" dirty="0" smtClean="0">
                <a:solidFill>
                  <a:schemeClr val="tx1"/>
                </a:solidFill>
              </a:rPr>
              <a:t>   </a:t>
            </a:r>
            <a:r>
              <a:rPr lang="en-US" sz="1400" dirty="0" smtClean="0">
                <a:solidFill>
                  <a:schemeClr val="tx1"/>
                </a:solidFill>
              </a:rPr>
              <a:t>describing </a:t>
            </a:r>
            <a:r>
              <a:rPr lang="en-US" sz="1400" dirty="0" smtClean="0">
                <a:solidFill>
                  <a:schemeClr val="tx1"/>
                </a:solidFill>
              </a:rPr>
              <a:t>the candidate's achievements for which he or she is being </a:t>
            </a:r>
            <a:endParaRPr lang="en-US" sz="1400" dirty="0" smtClean="0">
              <a:solidFill>
                <a:schemeClr val="tx1"/>
              </a:solidFill>
            </a:endParaRPr>
          </a:p>
          <a:p>
            <a:pPr algn="l" eaLnBrk="1" hangingPunct="1">
              <a:lnSpc>
                <a:spcPct val="70000"/>
              </a:lnSpc>
            </a:pPr>
            <a:r>
              <a:rPr lang="en-US" sz="1400" dirty="0">
                <a:solidFill>
                  <a:schemeClr val="tx1"/>
                </a:solidFill>
              </a:rPr>
              <a:t> </a:t>
            </a:r>
            <a:r>
              <a:rPr lang="en-US" sz="1400" dirty="0" smtClean="0">
                <a:solidFill>
                  <a:schemeClr val="tx1"/>
                </a:solidFill>
              </a:rPr>
              <a:t>   </a:t>
            </a:r>
            <a:r>
              <a:rPr lang="en-US" sz="1400" dirty="0" smtClean="0">
                <a:solidFill>
                  <a:schemeClr val="tx1"/>
                </a:solidFill>
              </a:rPr>
              <a:t>nominated </a:t>
            </a:r>
            <a:r>
              <a:rPr lang="en-US" sz="1400" dirty="0" smtClean="0">
                <a:solidFill>
                  <a:schemeClr val="tx1"/>
                </a:solidFill>
              </a:rPr>
              <a:t>(one page)</a:t>
            </a:r>
          </a:p>
          <a:p>
            <a:pPr algn="l" eaLnBrk="1" hangingPunct="1">
              <a:lnSpc>
                <a:spcPct val="70000"/>
              </a:lnSpc>
            </a:pPr>
            <a:r>
              <a:rPr lang="en-US" sz="1400" dirty="0" smtClean="0">
                <a:solidFill>
                  <a:schemeClr val="tx1"/>
                </a:solidFill>
              </a:rPr>
              <a:t>2. Candidate's </a:t>
            </a:r>
            <a:r>
              <a:rPr lang="en-US" sz="1400" i="1" dirty="0" smtClean="0">
                <a:solidFill>
                  <a:schemeClr val="tx1"/>
                </a:solidFill>
              </a:rPr>
              <a:t>curriculum vitae,</a:t>
            </a:r>
            <a:r>
              <a:rPr lang="en-US" sz="1400" dirty="0" smtClean="0">
                <a:solidFill>
                  <a:schemeClr val="tx1"/>
                </a:solidFill>
              </a:rPr>
              <a:t> including a complete list of his or her publications</a:t>
            </a:r>
          </a:p>
          <a:p>
            <a:pPr algn="l" eaLnBrk="1" hangingPunct="1">
              <a:lnSpc>
                <a:spcPct val="70000"/>
              </a:lnSpc>
            </a:pPr>
            <a:r>
              <a:rPr lang="en-US" sz="1400" dirty="0" smtClean="0">
                <a:solidFill>
                  <a:schemeClr val="tx1"/>
                </a:solidFill>
              </a:rPr>
              <a:t>3. Outline of the candidate</a:t>
            </a:r>
            <a:r>
              <a:rPr lang="ja-JP" altLang="en-US" sz="1400" dirty="0" smtClean="0">
                <a:solidFill>
                  <a:schemeClr val="tx1"/>
                </a:solidFill>
              </a:rPr>
              <a:t>’</a:t>
            </a:r>
            <a:r>
              <a:rPr lang="en-US" altLang="ja-JP" sz="1400" dirty="0" smtClean="0">
                <a:solidFill>
                  <a:schemeClr val="tx1"/>
                </a:solidFill>
              </a:rPr>
              <a:t>s research plan (one page)</a:t>
            </a:r>
          </a:p>
          <a:p>
            <a:pPr algn="l" eaLnBrk="1" hangingPunct="1">
              <a:lnSpc>
                <a:spcPct val="70000"/>
              </a:lnSpc>
            </a:pPr>
            <a:r>
              <a:rPr lang="en-US" sz="1400" dirty="0" smtClean="0">
                <a:solidFill>
                  <a:schemeClr val="tx1"/>
                </a:solidFill>
              </a:rPr>
              <a:t>4. Supporting letters: one from the US mentor and one from current</a:t>
            </a:r>
          </a:p>
          <a:p>
            <a:pPr algn="l" eaLnBrk="1" hangingPunct="1">
              <a:lnSpc>
                <a:spcPct val="70000"/>
              </a:lnSpc>
            </a:pPr>
            <a:r>
              <a:rPr lang="en-US" sz="1400" dirty="0" smtClean="0">
                <a:solidFill>
                  <a:schemeClr val="tx1"/>
                </a:solidFill>
              </a:rPr>
              <a:t>    director/chair/dean in China.</a:t>
            </a:r>
          </a:p>
          <a:p>
            <a:pPr algn="l" eaLnBrk="1" hangingPunct="1">
              <a:lnSpc>
                <a:spcPct val="70000"/>
              </a:lnSpc>
            </a:pPr>
            <a:endParaRPr lang="en-US" sz="1400" dirty="0" smtClean="0">
              <a:solidFill>
                <a:schemeClr val="tx1"/>
              </a:solidFill>
            </a:endParaRPr>
          </a:p>
          <a:p>
            <a:pPr eaLnBrk="1" hangingPunct="1">
              <a:lnSpc>
                <a:spcPct val="70000"/>
              </a:lnSpc>
            </a:pPr>
            <a:r>
              <a:rPr lang="en-US" sz="1400" dirty="0" smtClean="0">
                <a:solidFill>
                  <a:srgbClr val="000000"/>
                </a:solidFill>
              </a:rPr>
              <a:t>The deadline for nomination is </a:t>
            </a:r>
            <a:r>
              <a:rPr lang="en-US" altLang="zh-CN" sz="1400" b="1" dirty="0" smtClean="0">
                <a:solidFill>
                  <a:srgbClr val="000000"/>
                </a:solidFill>
              </a:rPr>
              <a:t>September</a:t>
            </a:r>
            <a:r>
              <a:rPr lang="en-US" sz="1400" b="1" dirty="0" smtClean="0">
                <a:solidFill>
                  <a:srgbClr val="000000"/>
                </a:solidFill>
              </a:rPr>
              <a:t> 30, 2015</a:t>
            </a:r>
          </a:p>
          <a:p>
            <a:pPr eaLnBrk="1" hangingPunct="1">
              <a:lnSpc>
                <a:spcPct val="70000"/>
              </a:lnSpc>
            </a:pPr>
            <a:endParaRPr lang="en-US" sz="1400" dirty="0" smtClean="0">
              <a:solidFill>
                <a:schemeClr val="tx1"/>
              </a:solidFill>
            </a:endParaRPr>
          </a:p>
          <a:p>
            <a:pPr eaLnBrk="1" hangingPunct="1">
              <a:lnSpc>
                <a:spcPct val="70000"/>
              </a:lnSpc>
            </a:pPr>
            <a:r>
              <a:rPr lang="en-US" sz="1400" dirty="0" smtClean="0">
                <a:solidFill>
                  <a:schemeClr val="tx1"/>
                </a:solidFill>
              </a:rPr>
              <a:t>To learn more and to join USCACA, please visit</a:t>
            </a:r>
            <a:r>
              <a:rPr lang="en-US" sz="1400" dirty="0" smtClean="0">
                <a:solidFill>
                  <a:srgbClr val="000000"/>
                </a:solidFill>
              </a:rPr>
              <a:t>: http://www.uscaca.org </a:t>
            </a:r>
          </a:p>
          <a:p>
            <a:pPr eaLnBrk="1" hangingPunct="1">
              <a:lnSpc>
                <a:spcPct val="70000"/>
              </a:lnSpc>
            </a:pPr>
            <a:r>
              <a:rPr lang="en-US" sz="1400" dirty="0" smtClean="0">
                <a:solidFill>
                  <a:schemeClr val="tx1"/>
                </a:solidFill>
              </a:rPr>
              <a:t>To learn more about </a:t>
            </a:r>
            <a:r>
              <a:rPr lang="en-US" altLang="zh-CN" sz="1400" dirty="0" smtClean="0">
                <a:solidFill>
                  <a:schemeClr val="tx1"/>
                </a:solidFill>
              </a:rPr>
              <a:t>A</a:t>
            </a:r>
            <a:r>
              <a:rPr lang="en-US" sz="1400" dirty="0" smtClean="0">
                <a:solidFill>
                  <a:schemeClr val="tx1"/>
                </a:solidFill>
              </a:rPr>
              <a:t>FCR, please visit: https://afcr.org.hk/</a:t>
            </a:r>
          </a:p>
        </p:txBody>
      </p:sp>
      <p:pic>
        <p:nvPicPr>
          <p:cNvPr id="2057"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614863" y="115888"/>
            <a:ext cx="2152650"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873</TotalTime>
  <Words>346</Words>
  <Application>Microsoft Macintosh PowerPoint</Application>
  <PresentationFormat>On-screen Show (4:3)</PresentationFormat>
  <Paragraphs>23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U.S. Chinese Anti-Cancer Association (USCACA美中抗癌协会)- Asia Fund for Cancer Research (AFCR, 亚州癌症研究基金会) 2015 Scholar Awards</vt:lpstr>
    </vt:vector>
  </TitlesOfParts>
  <Company>University of Pittsburgh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Chinese Anti-Cancer Association (USCACA美中抗癌协会)-National Foundation for Cancer Research-USA (NFCR-USA, 国家癌症基金-美国) 2012 Scholar Award</dc:title>
  <dc:creator>Shiuan Cheng</dc:creator>
  <cp:lastModifiedBy>Shiyuan Cheng</cp:lastModifiedBy>
  <cp:revision>51</cp:revision>
  <cp:lastPrinted>2011-12-02T21:38:55Z</cp:lastPrinted>
  <dcterms:created xsi:type="dcterms:W3CDTF">2011-11-13T04:06:15Z</dcterms:created>
  <dcterms:modified xsi:type="dcterms:W3CDTF">2015-06-29T21:24:43Z</dcterms:modified>
</cp:coreProperties>
</file>